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11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7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4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4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3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64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6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0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8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17016-2D49-BF44-8C1F-8DF3ED78D0ED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33048-88CF-7C49-BAB9-C7CD76BF9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microsoft.com/office/2007/relationships/media" Target="file:///C:\Biology\Diversity%20of%20life\FROG_CRO.WAV" TargetMode="External"/><Relationship Id="rId2" Type="http://schemas.openxmlformats.org/officeDocument/2006/relationships/audio" Target="file:///C:\Biology\Diversity%20of%20life\FROG_CRO.WAV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microsoft.com/office/2007/relationships/media" Target="file:///C:\Biology\Diversity%20of%20life\Eurasian%20Sparrowhawk.wav" TargetMode="External"/><Relationship Id="rId2" Type="http://schemas.openxmlformats.org/officeDocument/2006/relationships/audio" Target="file:///C:\Biology\Diversity%20of%20life\Eurasian%20Sparrowhawk.wa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Hierarchal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phylum</a:t>
            </a:r>
          </a:p>
          <a:p>
            <a:r>
              <a:rPr lang="en-US" dirty="0" smtClean="0"/>
              <a:t>class </a:t>
            </a:r>
          </a:p>
          <a:p>
            <a:r>
              <a:rPr lang="en-US" dirty="0" smtClean="0"/>
              <a:t>order </a:t>
            </a:r>
          </a:p>
          <a:p>
            <a:r>
              <a:rPr lang="en-US" dirty="0" smtClean="0"/>
              <a:t>family</a:t>
            </a:r>
          </a:p>
          <a:p>
            <a:r>
              <a:rPr lang="en-US" dirty="0" smtClean="0"/>
              <a:t>genus</a:t>
            </a:r>
          </a:p>
          <a:p>
            <a:r>
              <a:rPr lang="en-US" dirty="0" smtClean="0"/>
              <a:t>species</a:t>
            </a:r>
            <a:endParaRPr lang="en-US" dirty="0"/>
          </a:p>
        </p:txBody>
      </p:sp>
      <p:pic>
        <p:nvPicPr>
          <p:cNvPr id="46082" name="Picture 2" descr="http://api.ning.com/files/QhfHPzCpVsNLbRRSfx*k01LhvRfeLYFQDI-INs1jPO66HD0K9Y3OlOF*2IM8RATO2HgUZ4zyKEvdnUK08xT8IbdWj7wnLY4k/138599_KPCOF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5038725" cy="5524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2501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Arthropods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3200" dirty="0"/>
              <a:t>examples : </a:t>
            </a:r>
          </a:p>
          <a:p>
            <a:pPr lvl="2"/>
            <a:r>
              <a:rPr lang="en-US" sz="3200" dirty="0"/>
              <a:t>insects e.g. locust</a:t>
            </a:r>
          </a:p>
          <a:p>
            <a:pPr lvl="2"/>
            <a:r>
              <a:rPr lang="en-US" sz="3200" dirty="0"/>
              <a:t>crustaceans e.g. lobster </a:t>
            </a:r>
          </a:p>
          <a:p>
            <a:pPr lvl="2"/>
            <a:r>
              <a:rPr lang="en-US" sz="3200" dirty="0"/>
              <a:t>arachnids e.g. spider</a:t>
            </a:r>
          </a:p>
          <a:p>
            <a:pPr lvl="2"/>
            <a:r>
              <a:rPr lang="en-US" sz="3200" dirty="0" err="1"/>
              <a:t>myriapods</a:t>
            </a:r>
            <a:r>
              <a:rPr lang="en-US" sz="3200" dirty="0"/>
              <a:t> e.g. millipedes and centipedes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46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>
                <a:ea typeface="PMingLiU" pitchFamily="18" charset="-120"/>
              </a:rPr>
              <a:t>Insects</a:t>
            </a:r>
          </a:p>
        </p:txBody>
      </p:sp>
      <p:pic>
        <p:nvPicPr>
          <p:cNvPr id="3686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37062" y="4530029"/>
            <a:ext cx="1906537" cy="2018687"/>
          </a:xfrm>
          <a:noFill/>
          <a:ln/>
        </p:spPr>
      </p:pic>
      <p:pic>
        <p:nvPicPr>
          <p:cNvPr id="36869" name="Picture 5" descr="C:\Biology\Diversity of life\b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1798" y="4530029"/>
            <a:ext cx="2060202" cy="199359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990600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Insects are the most successful group of animals on Earth.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compound eyes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 terrestrial insects use tracheae for gas exchange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dirty="0" smtClean="0"/>
              <a:t>2 pairs </a:t>
            </a:r>
            <a:r>
              <a:rPr lang="en-US" sz="2800" dirty="0" smtClean="0"/>
              <a:t>of wings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3 pairs of legs in the adult stage</a:t>
            </a:r>
          </a:p>
          <a:p>
            <a:pPr lvl="1"/>
            <a:r>
              <a:rPr lang="en-US" sz="2800" i="1" dirty="0" smtClean="0"/>
              <a:t>(In the evolution of some insect groups these features may have been secondarily lost, e.g. no wings in fleas and lice.)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31" b="14755"/>
          <a:stretch/>
        </p:blipFill>
        <p:spPr bwMode="auto">
          <a:xfrm>
            <a:off x="496957" y="4502192"/>
            <a:ext cx="3067050" cy="167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0" y="5791434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locust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78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>
                <a:ea typeface="PMingLiU" pitchFamily="18" charset="-120"/>
              </a:rPr>
              <a:t>Crustaceans</a:t>
            </a:r>
          </a:p>
        </p:txBody>
      </p:sp>
      <p:pic>
        <p:nvPicPr>
          <p:cNvPr id="37892" name="Picture 4" descr="I:\Clipart\Animals\Crustat\hi032002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41220" y="3379573"/>
            <a:ext cx="5202780" cy="3021228"/>
          </a:xfrm>
          <a:noFill/>
          <a:ln/>
        </p:spPr>
      </p:pic>
      <p:sp>
        <p:nvSpPr>
          <p:cNvPr id="4" name="Rectangle 3"/>
          <p:cNvSpPr/>
          <p:nvPr/>
        </p:nvSpPr>
        <p:spPr>
          <a:xfrm>
            <a:off x="533400" y="1447800"/>
            <a:ext cx="8305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  2 body sections: cephalothorax and abdomen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  2 pairs of Antennae 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  5 or more pairs of legs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33" y="3429000"/>
            <a:ext cx="3359426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0800" y="3585577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lobster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461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>
                <a:ea typeface="PMingLiU" pitchFamily="18" charset="-120"/>
              </a:rPr>
              <a:t>Arachnids</a:t>
            </a:r>
          </a:p>
        </p:txBody>
      </p:sp>
      <p:pic>
        <p:nvPicPr>
          <p:cNvPr id="34820" name="Picture 4" descr="C:\Biology\Diversity of life\spider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86200" y="2743200"/>
            <a:ext cx="5041900" cy="3825704"/>
          </a:xfrm>
          <a:noFill/>
          <a:ln/>
        </p:spPr>
      </p:pic>
      <p:sp>
        <p:nvSpPr>
          <p:cNvPr id="4" name="Rectangle 3"/>
          <p:cNvSpPr/>
          <p:nvPr/>
        </p:nvSpPr>
        <p:spPr>
          <a:xfrm>
            <a:off x="457200" y="1295400"/>
            <a:ext cx="5486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4 pairs of legs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No antennae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Usually two body sections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39000" y="320040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spider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12902"/>
            <a:ext cx="23907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226" y="609600"/>
            <a:ext cx="1690529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03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err="1">
                <a:ea typeface="PMingLiU" pitchFamily="18" charset="-120"/>
              </a:rPr>
              <a:t>Myriapods</a:t>
            </a:r>
            <a:endParaRPr lang="en-US" altLang="zh-TW" dirty="0">
              <a:ea typeface="PMingLiU" pitchFamily="18" charset="-12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505634"/>
            <a:ext cx="4075155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Millipedes and centipedes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Terrestrial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sz="2400" dirty="0"/>
              <a:t>C</a:t>
            </a:r>
            <a:r>
              <a:rPr lang="en-US" sz="2400" dirty="0" smtClean="0"/>
              <a:t>entipedes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one pair of legs per segment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Predators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r>
              <a:rPr lang="en-US" sz="2400" dirty="0" smtClean="0"/>
              <a:t>Millipedes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2 pair of legs per segment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decomposers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990" y="1210302"/>
            <a:ext cx="3591809" cy="267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83100"/>
            <a:ext cx="3429000" cy="2779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773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– Vertebrates (Chordates)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possessing a vertebral column or backbone </a:t>
            </a:r>
          </a:p>
          <a:p>
            <a:r>
              <a:rPr lang="en-US" dirty="0" smtClean="0"/>
              <a:t>well developed brain enclosed in cranium</a:t>
            </a:r>
          </a:p>
          <a:p>
            <a:r>
              <a:rPr lang="en-US" dirty="0" smtClean="0"/>
              <a:t>internal skeleton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9"/>
          <a:stretch/>
        </p:blipFill>
        <p:spPr bwMode="auto">
          <a:xfrm>
            <a:off x="5482167" y="2798411"/>
            <a:ext cx="3441022" cy="390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39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ea typeface="PMingLiU" pitchFamily="18" charset="-120"/>
              </a:rPr>
              <a:t>Vertebrates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ea typeface="PMingLiU" pitchFamily="18" charset="-120"/>
              </a:rPr>
              <a:t>Divided into 5 </a:t>
            </a:r>
            <a:r>
              <a:rPr lang="en-US" altLang="zh-TW" dirty="0" smtClean="0">
                <a:ea typeface="PMingLiU" pitchFamily="18" charset="-120"/>
              </a:rPr>
              <a:t>phyla (groups) :</a:t>
            </a:r>
            <a:endParaRPr lang="en-US" altLang="zh-TW" dirty="0">
              <a:ea typeface="PMingLiU" pitchFamily="18" charset="-120"/>
            </a:endParaRPr>
          </a:p>
          <a:p>
            <a:pPr lvl="1"/>
            <a:r>
              <a:rPr lang="en-US" altLang="zh-TW" dirty="0">
                <a:ea typeface="PMingLiU" pitchFamily="18" charset="-120"/>
              </a:rPr>
              <a:t>Fish</a:t>
            </a:r>
          </a:p>
          <a:p>
            <a:pPr lvl="1"/>
            <a:r>
              <a:rPr lang="en-US" altLang="zh-TW" dirty="0">
                <a:ea typeface="PMingLiU" pitchFamily="18" charset="-120"/>
              </a:rPr>
              <a:t>Amphibians</a:t>
            </a:r>
          </a:p>
          <a:p>
            <a:pPr lvl="1"/>
            <a:r>
              <a:rPr lang="en-US" altLang="zh-TW" dirty="0">
                <a:ea typeface="PMingLiU" pitchFamily="18" charset="-120"/>
              </a:rPr>
              <a:t>Reptiles</a:t>
            </a:r>
          </a:p>
          <a:p>
            <a:pPr lvl="1"/>
            <a:r>
              <a:rPr lang="en-US" altLang="zh-TW" dirty="0">
                <a:ea typeface="PMingLiU" pitchFamily="18" charset="-120"/>
              </a:rPr>
              <a:t>Birds</a:t>
            </a:r>
          </a:p>
          <a:p>
            <a:pPr lvl="1"/>
            <a:r>
              <a:rPr lang="en-US" altLang="zh-TW" dirty="0">
                <a:ea typeface="PMingLiU" pitchFamily="18" charset="-120"/>
              </a:rPr>
              <a:t>Mammals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952" y="3259667"/>
            <a:ext cx="6273048" cy="3371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78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4611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>
                <a:ea typeface="PMingLiU" pitchFamily="18" charset="-120"/>
              </a:rPr>
              <a:t>Fish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079500"/>
            <a:ext cx="8229600" cy="5046663"/>
          </a:xfrm>
        </p:spPr>
        <p:txBody>
          <a:bodyPr>
            <a:normAutofit/>
          </a:bodyPr>
          <a:lstStyle/>
          <a:p>
            <a:r>
              <a:rPr lang="en-US" altLang="zh-TW" sz="2800" dirty="0">
                <a:ea typeface="PMingLiU" pitchFamily="18" charset="-120"/>
              </a:rPr>
              <a:t>Aquatic</a:t>
            </a:r>
          </a:p>
          <a:p>
            <a:r>
              <a:rPr lang="en-US" altLang="zh-TW" sz="2800" dirty="0" err="1" smtClean="0">
                <a:ea typeface="PMingLiU" pitchFamily="18" charset="-120"/>
              </a:rPr>
              <a:t>Ectotherms</a:t>
            </a:r>
            <a:endParaRPr lang="en-US" altLang="zh-TW" sz="2800" dirty="0">
              <a:ea typeface="PMingLiU" pitchFamily="18" charset="-120"/>
            </a:endParaRPr>
          </a:p>
          <a:p>
            <a:r>
              <a:rPr lang="en-US" altLang="zh-TW" sz="2800" dirty="0">
                <a:ea typeface="PMingLiU" pitchFamily="18" charset="-120"/>
              </a:rPr>
              <a:t>Body covered with wet and slimy scales</a:t>
            </a:r>
          </a:p>
          <a:p>
            <a:r>
              <a:rPr lang="en-US" altLang="zh-TW" sz="2800" dirty="0">
                <a:ea typeface="PMingLiU" pitchFamily="18" charset="-120"/>
              </a:rPr>
              <a:t>Streamline body for easy movement through water</a:t>
            </a:r>
          </a:p>
          <a:p>
            <a:r>
              <a:rPr lang="en-US" altLang="zh-TW" sz="2800" dirty="0">
                <a:ea typeface="PMingLiU" pitchFamily="18" charset="-120"/>
              </a:rPr>
              <a:t>Fins for balance and to control movement</a:t>
            </a:r>
          </a:p>
          <a:p>
            <a:r>
              <a:rPr lang="en-US" altLang="zh-TW" sz="2800" dirty="0">
                <a:ea typeface="PMingLiU" pitchFamily="18" charset="-120"/>
              </a:rPr>
              <a:t>Gills </a:t>
            </a:r>
            <a:r>
              <a:rPr lang="en-US" altLang="zh-TW" dirty="0">
                <a:ea typeface="PMingLiU" pitchFamily="18" charset="-120"/>
              </a:rPr>
              <a:t>for </a:t>
            </a:r>
            <a:r>
              <a:rPr lang="en-US" altLang="zh-TW" dirty="0" smtClean="0">
                <a:ea typeface="PMingLiU" pitchFamily="18" charset="-120"/>
              </a:rPr>
              <a:t>gas exchange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External fertilization</a:t>
            </a:r>
          </a:p>
        </p:txBody>
      </p:sp>
      <p:pic>
        <p:nvPicPr>
          <p:cNvPr id="15367" name="Picture 7" descr="C:\Biology\Diversity of life\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0"/>
            <a:ext cx="2895600" cy="2317750"/>
          </a:xfrm>
          <a:prstGeom prst="rect">
            <a:avLst/>
          </a:prstGeom>
          <a:noFill/>
        </p:spPr>
      </p:pic>
      <p:pic>
        <p:nvPicPr>
          <p:cNvPr id="15368" name="Picture 8" descr="C:\Biology\Diversity of life\sea horse.jpg"/>
          <p:cNvPicPr>
            <a:picLocks noChangeAspect="1" noChangeArrowheads="1"/>
          </p:cNvPicPr>
          <p:nvPr/>
        </p:nvPicPr>
        <p:blipFill>
          <a:blip r:embed="rId3" cstate="print"/>
          <a:srcRect b="13792"/>
          <a:stretch>
            <a:fillRect/>
          </a:stretch>
        </p:blipFill>
        <p:spPr bwMode="auto">
          <a:xfrm>
            <a:off x="5181600" y="4476750"/>
            <a:ext cx="3962400" cy="2381250"/>
          </a:xfrm>
          <a:prstGeom prst="rect">
            <a:avLst/>
          </a:prstGeom>
          <a:noFill/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791911"/>
            <a:ext cx="2778995" cy="193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68686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FROG_CRO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438400"/>
            <a:ext cx="304800" cy="3048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</p:spPr>
        <p:txBody>
          <a:bodyPr/>
          <a:lstStyle/>
          <a:p>
            <a:pPr algn="l"/>
            <a:r>
              <a:rPr lang="en-US" altLang="zh-TW" dirty="0">
                <a:ea typeface="PMingLiU" pitchFamily="18" charset="-120"/>
              </a:rPr>
              <a:t>Amphibians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5075238" cy="43434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err="1" smtClean="0">
                <a:ea typeface="PMingLiU" pitchFamily="18" charset="-120"/>
              </a:rPr>
              <a:t>Ectotherms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Moist, </a:t>
            </a:r>
            <a:r>
              <a:rPr lang="en-US" altLang="zh-TW" dirty="0" smtClean="0">
                <a:ea typeface="PMingLiU" pitchFamily="18" charset="-120"/>
              </a:rPr>
              <a:t>scale less </a:t>
            </a:r>
            <a:r>
              <a:rPr lang="en-US" altLang="zh-TW" dirty="0">
                <a:ea typeface="PMingLiU" pitchFamily="18" charset="-120"/>
              </a:rPr>
              <a:t>skin</a:t>
            </a:r>
          </a:p>
          <a:p>
            <a:r>
              <a:rPr lang="en-US" altLang="zh-TW" dirty="0">
                <a:ea typeface="PMingLiU" pitchFamily="18" charset="-120"/>
              </a:rPr>
              <a:t>Limbs present</a:t>
            </a:r>
          </a:p>
          <a:p>
            <a:pPr lvl="1"/>
            <a:r>
              <a:rPr lang="en-US" altLang="zh-TW" dirty="0" err="1">
                <a:ea typeface="PMingLiU" pitchFamily="18" charset="-120"/>
              </a:rPr>
              <a:t>tetrapods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Larvae (tadpoles) use gills for breathing; adults use lungs</a:t>
            </a:r>
          </a:p>
          <a:p>
            <a:r>
              <a:rPr lang="en-US" altLang="zh-TW" dirty="0">
                <a:ea typeface="PMingLiU" pitchFamily="18" charset="-120"/>
              </a:rPr>
              <a:t>External </a:t>
            </a:r>
            <a:r>
              <a:rPr lang="en-US" altLang="zh-TW" dirty="0" smtClean="0">
                <a:ea typeface="PMingLiU" pitchFamily="18" charset="-120"/>
              </a:rPr>
              <a:t>fertilization</a:t>
            </a:r>
          </a:p>
          <a:p>
            <a:r>
              <a:rPr lang="en-US" altLang="zh-TW" dirty="0" smtClean="0">
                <a:ea typeface="PMingLiU" pitchFamily="18" charset="-120"/>
              </a:rPr>
              <a:t>Live on land but need water for part of the life cycle</a:t>
            </a:r>
            <a:endParaRPr lang="en-US" altLang="zh-TW" dirty="0">
              <a:ea typeface="PMingLiU" pitchFamily="18" charset="-120"/>
            </a:endParaRP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8450" y="0"/>
            <a:ext cx="37655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53075" y="4165600"/>
            <a:ext cx="35909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7956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1"/>
                </p:tgtEl>
              </p:cMediaNode>
            </p:audio>
          </p:childTnLst>
        </p:cTn>
      </p:par>
    </p:tnLst>
    <p:bldLst>
      <p:bldP spid="16387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772400" cy="1143000"/>
          </a:xfrm>
        </p:spPr>
        <p:txBody>
          <a:bodyPr/>
          <a:lstStyle/>
          <a:p>
            <a:pPr algn="l"/>
            <a:r>
              <a:rPr lang="en-US" altLang="zh-TW" dirty="0">
                <a:ea typeface="PMingLiU" pitchFamily="18" charset="-120"/>
              </a:rPr>
              <a:t>Reptiles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5029200" cy="4114800"/>
          </a:xfrm>
        </p:spPr>
        <p:txBody>
          <a:bodyPr/>
          <a:lstStyle/>
          <a:p>
            <a:r>
              <a:rPr lang="en-US" altLang="zh-TW" dirty="0" err="1" smtClean="0">
                <a:ea typeface="PMingLiU" pitchFamily="18" charset="-120"/>
              </a:rPr>
              <a:t>Ectotherms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Body covered with dry, hard scales</a:t>
            </a:r>
          </a:p>
          <a:p>
            <a:r>
              <a:rPr lang="en-US" altLang="zh-TW" dirty="0">
                <a:ea typeface="PMingLiU" pitchFamily="18" charset="-120"/>
              </a:rPr>
              <a:t>Live on land</a:t>
            </a:r>
          </a:p>
          <a:p>
            <a:r>
              <a:rPr lang="en-US" altLang="zh-TW" dirty="0">
                <a:ea typeface="PMingLiU" pitchFamily="18" charset="-120"/>
              </a:rPr>
              <a:t>Breathe with lungs</a:t>
            </a:r>
          </a:p>
          <a:p>
            <a:r>
              <a:rPr lang="en-US" altLang="zh-TW" dirty="0">
                <a:ea typeface="PMingLiU" pitchFamily="18" charset="-120"/>
              </a:rPr>
              <a:t>Internal fertilization; lay shelled eggs</a:t>
            </a: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5288" y="343901"/>
            <a:ext cx="3668712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3487" y="3124200"/>
            <a:ext cx="2830513" cy="212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935538"/>
            <a:ext cx="2887663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34148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772400" cy="1143000"/>
          </a:xfrm>
        </p:spPr>
        <p:txBody>
          <a:bodyPr/>
          <a:lstStyle/>
          <a:p>
            <a:r>
              <a:rPr lang="en-US" altLang="zh-TW" dirty="0" err="1" smtClean="0">
                <a:ea typeface="PMingLiU" pitchFamily="18" charset="-120"/>
              </a:rPr>
              <a:t>Prokaryotae</a:t>
            </a:r>
            <a:r>
              <a:rPr lang="en-US" altLang="zh-TW" dirty="0" smtClean="0">
                <a:ea typeface="PMingLiU" pitchFamily="18" charset="-120"/>
              </a:rPr>
              <a:t> </a:t>
            </a:r>
            <a:r>
              <a:rPr lang="en-US" altLang="zh-TW" dirty="0">
                <a:ea typeface="PMingLiU" pitchFamily="18" charset="-120"/>
              </a:rPr>
              <a:t>Kingdom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4237038" cy="4876800"/>
          </a:xfrm>
        </p:spPr>
        <p:txBody>
          <a:bodyPr>
            <a:normAutofit lnSpcReduction="10000"/>
          </a:bodyPr>
          <a:lstStyle/>
          <a:p>
            <a:r>
              <a:rPr lang="en-US" altLang="zh-TW" dirty="0">
                <a:ea typeface="PMingLiU" pitchFamily="18" charset="-120"/>
              </a:rPr>
              <a:t>Unicellular, microscopic</a:t>
            </a:r>
          </a:p>
          <a:p>
            <a:r>
              <a:rPr lang="it-IT" dirty="0" smtClean="0"/>
              <a:t>Includes </a:t>
            </a:r>
            <a:r>
              <a:rPr lang="it-IT" u="sng" dirty="0" smtClean="0"/>
              <a:t>bacteria</a:t>
            </a:r>
            <a:r>
              <a:rPr lang="it-IT" dirty="0" smtClean="0"/>
              <a:t> and </a:t>
            </a:r>
            <a:r>
              <a:rPr lang="it-IT" u="sng" dirty="0" smtClean="0"/>
              <a:t>blue-green algae</a:t>
            </a:r>
          </a:p>
          <a:p>
            <a:r>
              <a:rPr lang="it-IT" dirty="0" smtClean="0"/>
              <a:t>No internal membrane </a:t>
            </a:r>
            <a:r>
              <a:rPr lang="it-IT" dirty="0" err="1" smtClean="0"/>
              <a:t>bound</a:t>
            </a:r>
            <a:r>
              <a:rPr lang="it-IT" dirty="0" smtClean="0"/>
              <a:t> </a:t>
            </a:r>
            <a:r>
              <a:rPr lang="en-US" dirty="0" smtClean="0"/>
              <a:t>organelles</a:t>
            </a:r>
          </a:p>
          <a:p>
            <a:r>
              <a:rPr lang="en-US" altLang="zh-TW" dirty="0" smtClean="0">
                <a:ea typeface="PMingLiU" pitchFamily="18" charset="-120"/>
              </a:rPr>
              <a:t>No </a:t>
            </a:r>
            <a:r>
              <a:rPr lang="en-US" altLang="zh-TW" dirty="0">
                <a:ea typeface="PMingLiU" pitchFamily="18" charset="-120"/>
              </a:rPr>
              <a:t>nucleus </a:t>
            </a:r>
          </a:p>
          <a:p>
            <a:r>
              <a:rPr lang="en-US" dirty="0" smtClean="0"/>
              <a:t>Cell </a:t>
            </a:r>
            <a:r>
              <a:rPr lang="en-US" dirty="0" smtClean="0"/>
              <a:t>wall not </a:t>
            </a:r>
            <a:r>
              <a:rPr lang="en-US" dirty="0" smtClean="0"/>
              <a:t>cellulose, </a:t>
            </a:r>
            <a:r>
              <a:rPr lang="en-US" dirty="0" err="1" smtClean="0"/>
              <a:t>murein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8197" name="Picture 5" descr="C:\Biology\Diversity of life\bacteri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478" y="1005416"/>
            <a:ext cx="4463521" cy="58525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56781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Eurasian Sparrowhawk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133600"/>
            <a:ext cx="304800" cy="30480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>
                <a:ea typeface="PMingLiU" pitchFamily="18" charset="-120"/>
              </a:rPr>
              <a:t>Birds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1" y="1981200"/>
            <a:ext cx="5181600" cy="4114800"/>
          </a:xfrm>
        </p:spPr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Endotherms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With feathers and wings</a:t>
            </a:r>
          </a:p>
          <a:p>
            <a:r>
              <a:rPr lang="en-US" altLang="zh-TW" dirty="0">
                <a:ea typeface="PMingLiU" pitchFamily="18" charset="-120"/>
              </a:rPr>
              <a:t>Beak for feeding</a:t>
            </a:r>
          </a:p>
          <a:p>
            <a:r>
              <a:rPr lang="en-US" altLang="zh-TW" dirty="0">
                <a:ea typeface="PMingLiU" pitchFamily="18" charset="-120"/>
              </a:rPr>
              <a:t>Lungs for breathing</a:t>
            </a:r>
          </a:p>
          <a:p>
            <a:r>
              <a:rPr lang="en-US" altLang="zh-TW" dirty="0">
                <a:ea typeface="PMingLiU" pitchFamily="18" charset="-120"/>
              </a:rPr>
              <a:t>Internal fertilization; lay shelled </a:t>
            </a:r>
            <a:r>
              <a:rPr lang="en-US" altLang="zh-TW" dirty="0" smtClean="0">
                <a:ea typeface="PMingLiU" pitchFamily="18" charset="-120"/>
              </a:rPr>
              <a:t>eggs</a:t>
            </a:r>
          </a:p>
          <a:p>
            <a:r>
              <a:rPr lang="en-US" altLang="zh-TW" dirty="0" smtClean="0">
                <a:ea typeface="PMingLiU" pitchFamily="18" charset="-120"/>
              </a:rPr>
              <a:t>Scales found on legs</a:t>
            </a:r>
            <a:endParaRPr lang="en-US" altLang="zh-TW" dirty="0">
              <a:ea typeface="PMingLiU" pitchFamily="18" charset="-120"/>
            </a:endParaRPr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3999" y="4423385"/>
            <a:ext cx="3501335" cy="243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34075" y="2209800"/>
            <a:ext cx="32099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0"/>
            <a:ext cx="328771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5503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0"/>
                </p:tgtEl>
              </p:cMediaNode>
            </p:audio>
          </p:childTnLst>
        </p:cTn>
      </p:par>
    </p:tnLst>
    <p:bldLst>
      <p:bldP spid="1843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1013" y="0"/>
            <a:ext cx="231298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>
                <a:ea typeface="PMingLiU" pitchFamily="18" charset="-120"/>
              </a:rPr>
              <a:t>Mammals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5486400" cy="5450417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ea typeface="PMingLiU" pitchFamily="18" charset="-120"/>
              </a:rPr>
              <a:t>Endotherms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Hairs on </a:t>
            </a:r>
            <a:r>
              <a:rPr lang="en-US" altLang="zh-TW" dirty="0" smtClean="0">
                <a:ea typeface="PMingLiU" pitchFamily="18" charset="-120"/>
              </a:rPr>
              <a:t>skin and sweat glands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Females have mammary glands for producing milk</a:t>
            </a:r>
          </a:p>
          <a:p>
            <a:r>
              <a:rPr lang="en-US" altLang="zh-TW" dirty="0">
                <a:ea typeface="PMingLiU" pitchFamily="18" charset="-120"/>
              </a:rPr>
              <a:t>Lungs for breathing</a:t>
            </a:r>
          </a:p>
          <a:p>
            <a:r>
              <a:rPr lang="en-US" altLang="zh-TW" dirty="0" smtClean="0">
                <a:ea typeface="PMingLiU" pitchFamily="18" charset="-120"/>
              </a:rPr>
              <a:t>Double circulation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Internal </a:t>
            </a:r>
            <a:r>
              <a:rPr lang="en-US" altLang="zh-TW" dirty="0" smtClean="0">
                <a:ea typeface="PMingLiU" pitchFamily="18" charset="-120"/>
              </a:rPr>
              <a:t>fertilization and gestation</a:t>
            </a:r>
            <a:endParaRPr lang="en-US" altLang="zh-TW" dirty="0" smtClean="0">
              <a:ea typeface="PMingLiU" pitchFamily="18" charset="-120"/>
            </a:endParaRP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2300" y="0"/>
            <a:ext cx="1778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2300" y="2571750"/>
            <a:ext cx="2595563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8438" y="4222750"/>
            <a:ext cx="2595562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72668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2529"/>
          </a:xfrm>
        </p:spPr>
        <p:txBody>
          <a:bodyPr/>
          <a:lstStyle/>
          <a:p>
            <a:r>
              <a:rPr lang="en-US" altLang="zh-TW" dirty="0" err="1" smtClean="0">
                <a:ea typeface="PMingLiU" pitchFamily="18" charset="-120"/>
              </a:rPr>
              <a:t>Protoctista</a:t>
            </a:r>
            <a:r>
              <a:rPr lang="en-US" altLang="zh-TW" dirty="0" smtClean="0">
                <a:ea typeface="PMingLiU" pitchFamily="18" charset="-120"/>
              </a:rPr>
              <a:t> </a:t>
            </a:r>
            <a:r>
              <a:rPr lang="en-US" altLang="zh-TW" dirty="0">
                <a:ea typeface="PMingLiU" pitchFamily="18" charset="-120"/>
              </a:rPr>
              <a:t>kingdom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37168"/>
            <a:ext cx="8229600" cy="4148665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ea typeface="PMingLiU" pitchFamily="18" charset="-120"/>
              </a:rPr>
              <a:t>Unicellular; </a:t>
            </a:r>
            <a:r>
              <a:rPr lang="en-US" altLang="zh-TW" sz="2400" dirty="0" smtClean="0">
                <a:ea typeface="PMingLiU" pitchFamily="18" charset="-120"/>
              </a:rPr>
              <a:t>microscopic</a:t>
            </a:r>
          </a:p>
          <a:p>
            <a:pPr lvl="1"/>
            <a:r>
              <a:rPr lang="en-US" sz="2400" dirty="0" smtClean="0"/>
              <a:t>mainly single cell organisms, no tissue differentiation</a:t>
            </a:r>
            <a:endParaRPr lang="en-US" altLang="zh-TW" sz="2400" dirty="0">
              <a:ea typeface="PMingLiU" pitchFamily="18" charset="-120"/>
            </a:endParaRPr>
          </a:p>
          <a:p>
            <a:r>
              <a:rPr lang="en-US" altLang="zh-TW" sz="2400" dirty="0">
                <a:ea typeface="PMingLiU" pitchFamily="18" charset="-120"/>
              </a:rPr>
              <a:t>Nucleus present</a:t>
            </a:r>
          </a:p>
          <a:p>
            <a:pPr lvl="1"/>
            <a:r>
              <a:rPr lang="en-US" altLang="zh-TW" sz="2400" dirty="0" smtClean="0">
                <a:ea typeface="PMingLiU" pitchFamily="18" charset="-120"/>
              </a:rPr>
              <a:t>Eukaryotic (nucleus and membrane bound organelles)</a:t>
            </a:r>
            <a:endParaRPr lang="en-US" altLang="zh-TW" sz="2400" dirty="0">
              <a:ea typeface="PMingLiU" pitchFamily="18" charset="-120"/>
            </a:endParaRPr>
          </a:p>
          <a:p>
            <a:r>
              <a:rPr lang="en-US" altLang="zh-TW" sz="2400" dirty="0">
                <a:ea typeface="PMingLiU" pitchFamily="18" charset="-120"/>
              </a:rPr>
              <a:t>Autotrophic or </a:t>
            </a:r>
            <a:r>
              <a:rPr lang="en-US" altLang="zh-TW" sz="2400" dirty="0" smtClean="0">
                <a:ea typeface="PMingLiU" pitchFamily="18" charset="-120"/>
              </a:rPr>
              <a:t>heterotrophic</a:t>
            </a:r>
          </a:p>
          <a:p>
            <a:r>
              <a:rPr lang="en-US" altLang="zh-TW" sz="2400" dirty="0" smtClean="0">
                <a:ea typeface="PMingLiU" pitchFamily="18" charset="-120"/>
              </a:rPr>
              <a:t>Includes </a:t>
            </a:r>
            <a:r>
              <a:rPr lang="en-US" altLang="zh-TW" sz="2400" u="sng" dirty="0" smtClean="0">
                <a:ea typeface="PMingLiU" pitchFamily="18" charset="-120"/>
              </a:rPr>
              <a:t>algae</a:t>
            </a:r>
            <a:r>
              <a:rPr lang="en-US" altLang="zh-TW" sz="2400" dirty="0" smtClean="0">
                <a:ea typeface="PMingLiU" pitchFamily="18" charset="-120"/>
              </a:rPr>
              <a:t> and </a:t>
            </a:r>
            <a:r>
              <a:rPr lang="en-US" altLang="zh-TW" sz="2400" u="sng" dirty="0" smtClean="0">
                <a:ea typeface="PMingLiU" pitchFamily="18" charset="-120"/>
              </a:rPr>
              <a:t>protozoa</a:t>
            </a:r>
          </a:p>
          <a:p>
            <a:endParaRPr lang="en-US" altLang="zh-TW" dirty="0">
              <a:ea typeface="PMingLiU" pitchFamily="18" charset="-120"/>
            </a:endParaRPr>
          </a:p>
        </p:txBody>
      </p:sp>
      <p:pic>
        <p:nvPicPr>
          <p:cNvPr id="9220" name="Picture 4" descr="C:\Biology\Diversity of life\amoe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043" y="4359287"/>
            <a:ext cx="2641941" cy="20002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21138" y="3961336"/>
            <a:ext cx="247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Amoeba (heterotrophic)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4388483"/>
            <a:ext cx="2652183" cy="197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7799" y="3989955"/>
            <a:ext cx="21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Euglena (autotrophic)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44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altLang="zh-TW" dirty="0" smtClean="0">
                <a:ea typeface="PMingLiU" pitchFamily="18" charset="-120"/>
              </a:rPr>
              <a:t>Fungi </a:t>
            </a:r>
            <a:endParaRPr lang="en-US" altLang="zh-TW" dirty="0">
              <a:ea typeface="PMingLiU" pitchFamily="18" charset="-12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4953000" cy="5181600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>
                <a:ea typeface="PMingLiU" pitchFamily="18" charset="-120"/>
              </a:rPr>
              <a:t>Eukaryotic</a:t>
            </a:r>
            <a:endParaRPr lang="en-US" altLang="zh-TW" i="1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No root, stem and </a:t>
            </a:r>
            <a:r>
              <a:rPr lang="en-US" altLang="zh-TW" dirty="0" smtClean="0">
                <a:ea typeface="PMingLiU" pitchFamily="18" charset="-120"/>
              </a:rPr>
              <a:t>leaf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800" dirty="0" smtClean="0"/>
              <a:t>Rigid cell walls of chitin</a:t>
            </a:r>
            <a:endParaRPr lang="en-US" altLang="zh-TW" sz="2800" dirty="0">
              <a:ea typeface="PMingLiU" pitchFamily="18" charset="-120"/>
            </a:endParaRPr>
          </a:p>
          <a:p>
            <a:r>
              <a:rPr lang="en-US" dirty="0" smtClean="0"/>
              <a:t>Heterotrophic</a:t>
            </a:r>
            <a:endParaRPr lang="en-US" altLang="zh-TW" dirty="0">
              <a:ea typeface="PMingLiU" pitchFamily="18" charset="-120"/>
            </a:endParaRPr>
          </a:p>
          <a:p>
            <a:pPr lvl="1"/>
            <a:r>
              <a:rPr lang="en-US" altLang="zh-TW" dirty="0">
                <a:ea typeface="PMingLiU" pitchFamily="18" charset="-120"/>
              </a:rPr>
              <a:t>Saprophytic or </a:t>
            </a:r>
            <a:r>
              <a:rPr lang="en-US" altLang="zh-TW" dirty="0" smtClean="0">
                <a:ea typeface="PMingLiU" pitchFamily="18" charset="-120"/>
              </a:rPr>
              <a:t>parasitic</a:t>
            </a:r>
          </a:p>
          <a:p>
            <a:pPr lvl="1"/>
            <a:r>
              <a:rPr lang="en-US" altLang="zh-TW" dirty="0" smtClean="0">
                <a:ea typeface="PMingLiU" pitchFamily="18" charset="-120"/>
              </a:rPr>
              <a:t>No chlorophyll</a:t>
            </a:r>
            <a:endParaRPr lang="en-US" altLang="zh-TW" dirty="0">
              <a:ea typeface="PMingLiU" pitchFamily="18" charset="-120"/>
            </a:endParaRPr>
          </a:p>
          <a:p>
            <a:r>
              <a:rPr lang="en-US" altLang="zh-TW" dirty="0">
                <a:ea typeface="PMingLiU" pitchFamily="18" charset="-120"/>
              </a:rPr>
              <a:t>Reproduce by forming </a:t>
            </a:r>
            <a:r>
              <a:rPr lang="en-US" altLang="zh-TW" dirty="0" smtClean="0">
                <a:ea typeface="PMingLiU" pitchFamily="18" charset="-120"/>
              </a:rPr>
              <a:t>spores</a:t>
            </a:r>
          </a:p>
          <a:p>
            <a:r>
              <a:rPr lang="en-US" altLang="zh-TW" dirty="0" smtClean="0">
                <a:ea typeface="PMingLiU" pitchFamily="18" charset="-120"/>
              </a:rPr>
              <a:t>Includes </a:t>
            </a:r>
            <a:r>
              <a:rPr lang="en-US" altLang="zh-TW" u="sng" dirty="0" smtClean="0">
                <a:ea typeface="PMingLiU" pitchFamily="18" charset="-120"/>
              </a:rPr>
              <a:t>mold</a:t>
            </a:r>
            <a:r>
              <a:rPr lang="en-US" altLang="zh-TW" dirty="0" smtClean="0">
                <a:ea typeface="PMingLiU" pitchFamily="18" charset="-120"/>
              </a:rPr>
              <a:t>, </a:t>
            </a:r>
            <a:r>
              <a:rPr lang="en-US" altLang="zh-TW" u="sng" dirty="0" smtClean="0">
                <a:ea typeface="PMingLiU" pitchFamily="18" charset="-120"/>
              </a:rPr>
              <a:t>yeast</a:t>
            </a:r>
            <a:r>
              <a:rPr lang="en-US" altLang="zh-TW" dirty="0" smtClean="0">
                <a:ea typeface="PMingLiU" pitchFamily="18" charset="-120"/>
              </a:rPr>
              <a:t>, </a:t>
            </a:r>
            <a:r>
              <a:rPr lang="en-US" altLang="zh-TW" u="sng" dirty="0" smtClean="0">
                <a:ea typeface="PMingLiU" pitchFamily="18" charset="-120"/>
              </a:rPr>
              <a:t>mushrooms</a:t>
            </a:r>
          </a:p>
        </p:txBody>
      </p:sp>
      <p:pic>
        <p:nvPicPr>
          <p:cNvPr id="10244" name="Picture 4" descr="C:\Biology\Diversity of life\mush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"/>
            <a:ext cx="3962400" cy="2701925"/>
          </a:xfrm>
          <a:prstGeom prst="rect">
            <a:avLst/>
          </a:prstGeom>
          <a:noFill/>
        </p:spPr>
      </p:pic>
      <p:pic>
        <p:nvPicPr>
          <p:cNvPr id="10245" name="Picture 5" descr="C:\Biology\Diversity of life\bread mou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017838"/>
            <a:ext cx="4267200" cy="357981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19712" y="3352800"/>
            <a:ext cx="211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bread mold </a:t>
            </a:r>
            <a:r>
              <a:rPr lang="en-US" dirty="0" err="1">
                <a:solidFill>
                  <a:schemeClr val="bg1"/>
                </a:solidFill>
              </a:rPr>
              <a:t>rhizopus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868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4"/>
          <a:stretch/>
        </p:blipFill>
        <p:spPr bwMode="auto">
          <a:xfrm>
            <a:off x="4419601" y="228600"/>
            <a:ext cx="4721086" cy="382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>
                <a:ea typeface="PMingLiU" pitchFamily="18" charset="-120"/>
              </a:rPr>
              <a:t>Plantae </a:t>
            </a:r>
            <a:r>
              <a:rPr lang="en-US" altLang="zh-TW" dirty="0">
                <a:ea typeface="PMingLiU" pitchFamily="18" charset="-120"/>
              </a:rPr>
              <a:t>Kingdom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772400" cy="52786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dirty="0" smtClean="0">
                <a:ea typeface="PMingLiU" pitchFamily="18" charset="-120"/>
              </a:rPr>
              <a:t>Eukaryotic</a:t>
            </a:r>
            <a:endParaRPr lang="en-US" altLang="zh-TW" dirty="0" smtClean="0">
              <a:ea typeface="PMingLiU" pitchFamily="18" charset="-120"/>
            </a:endParaRP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800" dirty="0" err="1" smtClean="0"/>
              <a:t>Multicellular</a:t>
            </a:r>
            <a:endParaRPr lang="en-US" sz="2800" dirty="0" smtClean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800" dirty="0" smtClean="0"/>
              <a:t>Photosynthetic </a:t>
            </a:r>
            <a:r>
              <a:rPr lang="en-US" sz="2000" dirty="0" smtClean="0"/>
              <a:t>(</a:t>
            </a:r>
            <a:r>
              <a:rPr lang="en-US" altLang="zh-TW" sz="2000" dirty="0" smtClean="0">
                <a:ea typeface="PMingLiU" pitchFamily="18" charset="-120"/>
              </a:rPr>
              <a:t>Autotrophic)</a:t>
            </a:r>
            <a:endParaRPr lang="en-US" sz="2000" dirty="0" smtClean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800" dirty="0"/>
              <a:t>C</a:t>
            </a:r>
            <a:r>
              <a:rPr lang="en-US" sz="2800" dirty="0" smtClean="0"/>
              <a:t>ellulose cell wall</a:t>
            </a:r>
            <a:endParaRPr lang="en-US" altLang="zh-TW" sz="2800" dirty="0">
              <a:ea typeface="PMingLiU" pitchFamily="18" charset="-120"/>
            </a:endParaRPr>
          </a:p>
          <a:p>
            <a:r>
              <a:rPr lang="en-US" altLang="zh-TW" dirty="0" smtClean="0">
                <a:ea typeface="PMingLiU" pitchFamily="18" charset="-120"/>
              </a:rPr>
              <a:t>Can </a:t>
            </a:r>
            <a:r>
              <a:rPr lang="en-US" altLang="zh-TW" dirty="0">
                <a:ea typeface="PMingLiU" pitchFamily="18" charset="-120"/>
              </a:rPr>
              <a:t>be divided into two groups:</a:t>
            </a:r>
          </a:p>
          <a:p>
            <a:pPr lvl="1"/>
            <a:r>
              <a:rPr lang="en-US" altLang="zh-TW" sz="2800" dirty="0">
                <a:ea typeface="PMingLiU" pitchFamily="18" charset="-120"/>
              </a:rPr>
              <a:t>Non-flowering plants</a:t>
            </a:r>
          </a:p>
          <a:p>
            <a:pPr lvl="1"/>
            <a:r>
              <a:rPr lang="en-US" altLang="zh-TW" sz="2800" dirty="0">
                <a:ea typeface="PMingLiU" pitchFamily="18" charset="-120"/>
              </a:rPr>
              <a:t>Flowering </a:t>
            </a:r>
            <a:r>
              <a:rPr lang="en-US" altLang="zh-TW" sz="2800" dirty="0" smtClean="0">
                <a:ea typeface="PMingLiU" pitchFamily="18" charset="-120"/>
              </a:rPr>
              <a:t>plants</a:t>
            </a:r>
          </a:p>
          <a:p>
            <a:pPr lvl="1"/>
            <a:r>
              <a:rPr lang="en-US" altLang="zh-TW" sz="2800" dirty="0" smtClean="0">
                <a:ea typeface="PMingLiU" pitchFamily="18" charset="-120"/>
              </a:rPr>
              <a:t>Mosses</a:t>
            </a:r>
          </a:p>
          <a:p>
            <a:pPr lvl="1"/>
            <a:r>
              <a:rPr lang="en-US" altLang="zh-TW" sz="2800" dirty="0" smtClean="0">
                <a:ea typeface="PMingLiU" pitchFamily="18" charset="-120"/>
              </a:rPr>
              <a:t>Ferns</a:t>
            </a:r>
          </a:p>
          <a:p>
            <a:pPr lvl="1"/>
            <a:r>
              <a:rPr lang="en-US" altLang="zh-TW" sz="2800" dirty="0" smtClean="0">
                <a:ea typeface="PMingLiU" pitchFamily="18" charset="-120"/>
              </a:rPr>
              <a:t>Conifers</a:t>
            </a:r>
          </a:p>
          <a:p>
            <a:pPr lvl="1"/>
            <a:endParaRPr lang="en-US" altLang="zh-TW" sz="2800" dirty="0">
              <a:ea typeface="PMingLiU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530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61" y="533400"/>
            <a:ext cx="5425839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Animalia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013960"/>
          </a:xfrm>
        </p:spPr>
        <p:txBody>
          <a:bodyPr>
            <a:noAutofit/>
          </a:bodyPr>
          <a:lstStyle/>
          <a:p>
            <a:r>
              <a:rPr lang="en-US" sz="2400" dirty="0" smtClean="0"/>
              <a:t>Heterotrophic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ulticellular eukaryotes</a:t>
            </a:r>
          </a:p>
          <a:p>
            <a:r>
              <a:rPr lang="en-US" sz="2400" dirty="0"/>
              <a:t>N</a:t>
            </a:r>
            <a:r>
              <a:rPr lang="en-US" sz="2400" dirty="0" smtClean="0"/>
              <a:t>o cell wall</a:t>
            </a:r>
          </a:p>
          <a:p>
            <a:r>
              <a:rPr lang="en-US" sz="2400" dirty="0"/>
              <a:t>N</a:t>
            </a:r>
            <a:r>
              <a:rPr lang="en-US" sz="2400" dirty="0" smtClean="0"/>
              <a:t>ervous coordination </a:t>
            </a:r>
          </a:p>
          <a:p>
            <a:r>
              <a:rPr lang="en-US" altLang="zh-TW" sz="2400" dirty="0" smtClean="0">
                <a:ea typeface="PMingLiU" pitchFamily="18" charset="-120"/>
              </a:rPr>
              <a:t>Divided into two groups </a:t>
            </a:r>
          </a:p>
          <a:p>
            <a:pPr marL="0" indent="0">
              <a:buNone/>
            </a:pPr>
            <a:r>
              <a:rPr lang="en-US" altLang="zh-TW" sz="2400" dirty="0" smtClean="0">
                <a:ea typeface="PMingLiU" pitchFamily="18" charset="-120"/>
              </a:rPr>
              <a:t>according to the presence </a:t>
            </a:r>
          </a:p>
          <a:p>
            <a:pPr marL="0" indent="0">
              <a:buNone/>
            </a:pPr>
            <a:r>
              <a:rPr lang="en-US" altLang="zh-TW" sz="2400" dirty="0" smtClean="0">
                <a:ea typeface="PMingLiU" pitchFamily="18" charset="-120"/>
              </a:rPr>
              <a:t>or absence of backbone:</a:t>
            </a:r>
          </a:p>
          <a:p>
            <a:pPr lvl="1"/>
            <a:r>
              <a:rPr lang="en-US" altLang="zh-TW" dirty="0" smtClean="0">
                <a:ea typeface="PMingLiU" pitchFamily="18" charset="-120"/>
              </a:rPr>
              <a:t>Invertebrates : without backbone</a:t>
            </a:r>
          </a:p>
          <a:p>
            <a:pPr lvl="1"/>
            <a:r>
              <a:rPr lang="en-US" altLang="zh-TW" dirty="0" smtClean="0">
                <a:ea typeface="PMingLiU" pitchFamily="18" charset="-120"/>
              </a:rPr>
              <a:t>Vertebrates/Chordates : with backbone</a:t>
            </a:r>
            <a:endParaRPr lang="en-US" dirty="0" smtClean="0"/>
          </a:p>
          <a:p>
            <a:r>
              <a:rPr lang="en-US" sz="1800" i="1" dirty="0" smtClean="0">
                <a:solidFill>
                  <a:srgbClr val="FF0000"/>
                </a:solidFill>
              </a:rPr>
              <a:t>Only need to know Basic </a:t>
            </a:r>
            <a:r>
              <a:rPr lang="en-US" sz="1800" i="1" dirty="0">
                <a:solidFill>
                  <a:srgbClr val="FF0000"/>
                </a:solidFill>
              </a:rPr>
              <a:t>F</a:t>
            </a:r>
            <a:r>
              <a:rPr lang="en-US" sz="1800" i="1" dirty="0" smtClean="0">
                <a:solidFill>
                  <a:srgbClr val="FF0000"/>
                </a:solidFill>
              </a:rPr>
              <a:t>eatures </a:t>
            </a:r>
            <a:r>
              <a:rPr lang="en-US" sz="1800" i="1" dirty="0">
                <a:solidFill>
                  <a:srgbClr val="FF0000"/>
                </a:solidFill>
              </a:rPr>
              <a:t>of: 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Annelids </a:t>
            </a: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Arthropods (four subdivisions)</a:t>
            </a: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Chordates</a:t>
            </a:r>
            <a:endParaRPr lang="en-US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73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037" y="4603589"/>
            <a:ext cx="3083662" cy="2311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263" y="0"/>
            <a:ext cx="8229600" cy="990600"/>
          </a:xfrm>
        </p:spPr>
        <p:txBody>
          <a:bodyPr/>
          <a:lstStyle/>
          <a:p>
            <a:pPr algn="l"/>
            <a:r>
              <a:rPr lang="en-US" dirty="0"/>
              <a:t>A</a:t>
            </a:r>
            <a:r>
              <a:rPr lang="en-US" dirty="0" smtClean="0"/>
              <a:t>nnelids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799" y="652043"/>
            <a:ext cx="8536457" cy="430095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-  </a:t>
            </a:r>
            <a:r>
              <a:rPr lang="en-US" sz="2800" dirty="0" smtClean="0"/>
              <a:t>examples </a:t>
            </a:r>
            <a:r>
              <a:rPr lang="en-US" sz="2800" dirty="0" smtClean="0"/>
              <a:t>- earthworm, leech, and lugworm</a:t>
            </a:r>
          </a:p>
          <a:p>
            <a:pPr lvl="1"/>
            <a:r>
              <a:rPr lang="en-US" sz="2800" dirty="0" smtClean="0"/>
              <a:t>Long thin segmented bodies with a closed circulatory system and oxygen carrying pigment</a:t>
            </a:r>
          </a:p>
          <a:p>
            <a:pPr lvl="1"/>
            <a:r>
              <a:rPr lang="en-US" sz="2800" dirty="0" smtClean="0"/>
              <a:t>Fluid filled cavity and hydrostatic skeleton</a:t>
            </a:r>
          </a:p>
          <a:p>
            <a:pPr lvl="1"/>
            <a:r>
              <a:rPr lang="en-US" sz="2800" dirty="0" smtClean="0"/>
              <a:t>Primitive brain and nervous system</a:t>
            </a:r>
          </a:p>
          <a:p>
            <a:pPr lvl="1"/>
            <a:r>
              <a:rPr lang="en-US" sz="2800" dirty="0" err="1" smtClean="0"/>
              <a:t>specialised</a:t>
            </a:r>
            <a:r>
              <a:rPr lang="en-US" sz="2800" dirty="0" smtClean="0"/>
              <a:t> segments responsible for different functions,</a:t>
            </a:r>
          </a:p>
          <a:p>
            <a:pPr lvl="1"/>
            <a:r>
              <a:rPr lang="en-US" sz="2800" dirty="0" smtClean="0"/>
              <a:t> thin permeable skin used for gas exchange</a:t>
            </a:r>
          </a:p>
        </p:txBody>
      </p:sp>
      <p:pic>
        <p:nvPicPr>
          <p:cNvPr id="40962" name="Picture 2" descr="http://www.fossilmuseum.net/fossilpictures-wpd/annelid/annel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586743"/>
            <a:ext cx="3419475" cy="2271257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2" r="3103"/>
          <a:stretch/>
        </p:blipFill>
        <p:spPr bwMode="auto">
          <a:xfrm>
            <a:off x="17857" y="4603589"/>
            <a:ext cx="2725343" cy="2311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96200" y="4666494"/>
            <a:ext cx="114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lugworm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42" y="4573491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earthworm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4800" y="6248400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leech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7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Arthropods </a:t>
            </a:r>
            <a:r>
              <a:rPr lang="en-US" dirty="0" smtClean="0"/>
              <a:t>have….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252633" cy="4937760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sz="3200" dirty="0" smtClean="0"/>
              <a:t>an exoskeleton </a:t>
            </a:r>
          </a:p>
          <a:p>
            <a:pPr lvl="2"/>
            <a:r>
              <a:rPr lang="en-US" sz="3200" dirty="0" smtClean="0"/>
              <a:t>Made of chitin </a:t>
            </a:r>
          </a:p>
          <a:p>
            <a:pPr lvl="2"/>
            <a:r>
              <a:rPr lang="en-US" sz="3200" dirty="0" smtClean="0"/>
              <a:t>For support and to protect organs</a:t>
            </a:r>
          </a:p>
          <a:p>
            <a:pPr lvl="2"/>
            <a:r>
              <a:rPr lang="en-US" sz="3200" dirty="0" smtClean="0"/>
              <a:t>Allows muscle attachment for movement</a:t>
            </a:r>
          </a:p>
          <a:p>
            <a:pPr lvl="2"/>
            <a:r>
              <a:rPr lang="en-US" sz="3200" dirty="0" smtClean="0"/>
              <a:t>Protection from predators</a:t>
            </a:r>
          </a:p>
          <a:p>
            <a:pPr lvl="2"/>
            <a:r>
              <a:rPr lang="en-US" sz="3200" dirty="0" smtClean="0"/>
              <a:t>Reduces water loss</a:t>
            </a:r>
          </a:p>
          <a:p>
            <a:pPr lvl="2"/>
            <a:r>
              <a:rPr lang="en-US" sz="3200" dirty="0" smtClean="0"/>
              <a:t>Cannot grow and so must be shed periodically, leaving the organism unprotected while the new exoskeleton hardens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8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Arthropods-have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3200" dirty="0" smtClean="0"/>
              <a:t>paired </a:t>
            </a:r>
            <a:r>
              <a:rPr lang="en-US" sz="3200" dirty="0"/>
              <a:t>jointed legs</a:t>
            </a:r>
          </a:p>
          <a:p>
            <a:pPr lvl="2"/>
            <a:r>
              <a:rPr lang="en-US" sz="2800" dirty="0"/>
              <a:t>For walking, swimming, jumping, feeding, reproduction, and sometimes gill ventilation</a:t>
            </a:r>
          </a:p>
          <a:p>
            <a:pPr lvl="1"/>
            <a:r>
              <a:rPr lang="en-US" sz="3200" dirty="0" smtClean="0"/>
              <a:t>3 </a:t>
            </a:r>
            <a:r>
              <a:rPr lang="en-US" sz="3200" dirty="0"/>
              <a:t>body regions (head, thorax, abdomen) </a:t>
            </a:r>
          </a:p>
          <a:p>
            <a:pPr lvl="1"/>
            <a:r>
              <a:rPr lang="en-US" sz="3200" dirty="0" smtClean="0"/>
              <a:t>fluid-filled </a:t>
            </a:r>
            <a:r>
              <a:rPr lang="en-US" sz="3200" dirty="0"/>
              <a:t>body cavity</a:t>
            </a:r>
          </a:p>
          <a:p>
            <a:pPr lvl="1"/>
            <a:r>
              <a:rPr lang="en-US" sz="3200" dirty="0" smtClean="0"/>
              <a:t>open </a:t>
            </a:r>
            <a:r>
              <a:rPr lang="en-US" sz="3200" dirty="0"/>
              <a:t>circulatory system</a:t>
            </a:r>
          </a:p>
          <a:p>
            <a:pPr lvl="1"/>
            <a:r>
              <a:rPr lang="en-US" sz="3200" dirty="0"/>
              <a:t>well developed brain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61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623</Words>
  <Application>Microsoft Macintosh PowerPoint</Application>
  <PresentationFormat>On-screen Show (4:3)</PresentationFormat>
  <Paragraphs>167</Paragraphs>
  <Slides>21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Hierarchal system</vt:lpstr>
      <vt:lpstr>Prokaryotae Kingdom</vt:lpstr>
      <vt:lpstr>Protoctista kingdom</vt:lpstr>
      <vt:lpstr>Fungi </vt:lpstr>
      <vt:lpstr>Plantae Kingdom</vt:lpstr>
      <vt:lpstr>Animalia</vt:lpstr>
      <vt:lpstr>Annelids</vt:lpstr>
      <vt:lpstr>Arthropods have….</vt:lpstr>
      <vt:lpstr>Arthropods-have</vt:lpstr>
      <vt:lpstr>Arthropods</vt:lpstr>
      <vt:lpstr>Insects</vt:lpstr>
      <vt:lpstr>Crustaceans</vt:lpstr>
      <vt:lpstr>Arachnids</vt:lpstr>
      <vt:lpstr>Myriapods</vt:lpstr>
      <vt:lpstr>Animals – Vertebrates (Chordates)</vt:lpstr>
      <vt:lpstr>Vertebrates</vt:lpstr>
      <vt:lpstr>Fish</vt:lpstr>
      <vt:lpstr>Amphibians</vt:lpstr>
      <vt:lpstr>Reptiles</vt:lpstr>
      <vt:lpstr>Birds</vt:lpstr>
      <vt:lpstr>Mammals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Preston</dc:creator>
  <cp:lastModifiedBy>Sarah Preston</cp:lastModifiedBy>
  <cp:revision>5</cp:revision>
  <dcterms:created xsi:type="dcterms:W3CDTF">2015-01-06T16:06:12Z</dcterms:created>
  <dcterms:modified xsi:type="dcterms:W3CDTF">2015-01-06T16:26:32Z</dcterms:modified>
</cp:coreProperties>
</file>